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0" r:id="rId3"/>
    <p:sldId id="271" r:id="rId4"/>
    <p:sldId id="273" r:id="rId5"/>
    <p:sldId id="257" r:id="rId6"/>
    <p:sldId id="259" r:id="rId7"/>
    <p:sldId id="274" r:id="rId8"/>
    <p:sldId id="260" r:id="rId9"/>
    <p:sldId id="265" r:id="rId10"/>
    <p:sldId id="266" r:id="rId11"/>
    <p:sldId id="267" r:id="rId12"/>
    <p:sldId id="275" r:id="rId13"/>
    <p:sldId id="276" r:id="rId14"/>
    <p:sldId id="279" r:id="rId15"/>
    <p:sldId id="278" r:id="rId16"/>
    <p:sldId id="269" r:id="rId17"/>
    <p:sldId id="277" r:id="rId18"/>
    <p:sldId id="262" r:id="rId19"/>
    <p:sldId id="280" r:id="rId20"/>
    <p:sldId id="281" r:id="rId21"/>
    <p:sldId id="268" r:id="rId22"/>
    <p:sldId id="283" r:id="rId23"/>
    <p:sldId id="258" r:id="rId24"/>
    <p:sldId id="282" r:id="rId25"/>
    <p:sldId id="263" r:id="rId26"/>
    <p:sldId id="284" r:id="rId27"/>
    <p:sldId id="285" r:id="rId28"/>
    <p:sldId id="286" r:id="rId29"/>
    <p:sldId id="287" r:id="rId30"/>
    <p:sldId id="261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4" r:id="rId39"/>
    <p:sldId id="296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MSW - EPA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59-4363-822C-4ABC49B5F1C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59-4363-822C-4ABC49B5F1C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59-4363-822C-4ABC49B5F1CB}"/>
              </c:ext>
            </c:extLst>
          </c:dPt>
          <c:cat>
            <c:strRef>
              <c:f>Sheet1!$A$2:$A$4</c:f>
              <c:strCache>
                <c:ptCount val="3"/>
                <c:pt idx="0">
                  <c:v>Recycling</c:v>
                </c:pt>
                <c:pt idx="1">
                  <c:v>Waste to Energy</c:v>
                </c:pt>
                <c:pt idx="2">
                  <c:v>Landfill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34</c:v>
                </c:pt>
                <c:pt idx="1">
                  <c:v>12</c:v>
                </c:pt>
                <c:pt idx="2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059-4363-822C-4ABC49B5F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MSW - </a:t>
            </a:r>
            <a:r>
              <a:rPr lang="en-US" dirty="0" err="1"/>
              <a:t>BioCycle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MSW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97-4E6F-87FC-0BA43FEE145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97-4E6F-87FC-0BA43FEE145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97-4E6F-87FC-0BA43FEE1450}"/>
              </c:ext>
            </c:extLst>
          </c:dPt>
          <c:cat>
            <c:strRef>
              <c:f>Sheet1!$A$2:$A$4</c:f>
              <c:strCache>
                <c:ptCount val="3"/>
                <c:pt idx="0">
                  <c:v>Recycling</c:v>
                </c:pt>
                <c:pt idx="1">
                  <c:v>Waste to Energy</c:v>
                </c:pt>
                <c:pt idx="2">
                  <c:v>Landfill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24.1</c:v>
                </c:pt>
                <c:pt idx="1">
                  <c:v>6.7</c:v>
                </c:pt>
                <c:pt idx="2">
                  <c:v>69.3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897-4E6F-87FC-0BA43FEE1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0.27068</cdr:x>
      <cdr:y>0.41573</cdr:y>
    </cdr:from>
    <cdr:to>
      <cdr:x>0.49799</cdr:x>
      <cdr:y>0.72531</cdr:y>
    </cdr:to>
    <cdr:pic>
      <cdr:nvPicPr>
        <cdr:cNvPr id="2" name="Picture 1" descr="A close up of a logo&#10;&#10;Description automatically generated">
          <a:extLst xmlns:a="http://schemas.openxmlformats.org/drawingml/2006/main">
            <a:ext uri="{FF2B5EF4-FFF2-40B4-BE49-F238E27FC236}">
              <a16:creationId xmlns:a16="http://schemas.microsoft.com/office/drawing/2014/main" xmlns="" id="{289458B1-D3AC-4F44-B11F-FE01A335A2E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483207" y="1672614"/>
          <a:ext cx="1245568" cy="124556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0.62322</cdr:x>
      <cdr:y>0.4377</cdr:y>
    </cdr:from>
    <cdr:to>
      <cdr:x>0.78517</cdr:x>
      <cdr:y>0.65827</cdr:y>
    </cdr:to>
    <cdr:pic>
      <cdr:nvPicPr>
        <cdr:cNvPr id="3" name="Picture 2" descr="A close up of a logo&#10;&#10;Description automatically generated">
          <a:extLst xmlns:a="http://schemas.openxmlformats.org/drawingml/2006/main">
            <a:ext uri="{FF2B5EF4-FFF2-40B4-BE49-F238E27FC236}">
              <a16:creationId xmlns:a16="http://schemas.microsoft.com/office/drawing/2014/main" xmlns="" id="{ADF52F4C-59CD-46CA-89F7-44D40B9AEE4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414948" y="1761033"/>
          <a:ext cx="887409" cy="88740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0.55331</cdr:x>
      <cdr:y>0.24689</cdr:y>
    </cdr:from>
    <cdr:to>
      <cdr:x>0.68014</cdr:x>
      <cdr:y>0.41963</cdr:y>
    </cdr:to>
    <cdr:pic>
      <cdr:nvPicPr>
        <cdr:cNvPr id="4" name="Picture 3">
          <a:extLst xmlns:a="http://schemas.openxmlformats.org/drawingml/2006/main">
            <a:ext uri="{FF2B5EF4-FFF2-40B4-BE49-F238E27FC236}">
              <a16:creationId xmlns:a16="http://schemas.microsoft.com/office/drawing/2014/main" xmlns="" id="{4EEB1573-3F85-4CEE-9553-61A50AD7228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031909" y="993333"/>
          <a:ext cx="694980" cy="694980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30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3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3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67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3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5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9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7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5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D8BFB56-D1B9-44B1-95D5-2E5B21D88AAE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2DC8456-5A41-49E2-82BD-5CA7FAE4C28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7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4E476-CE52-4BB7-AA00-C807C2813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1" y="758952"/>
            <a:ext cx="7858124" cy="3566160"/>
          </a:xfrm>
        </p:spPr>
        <p:txBody>
          <a:bodyPr>
            <a:normAutofit/>
          </a:bodyPr>
          <a:lstStyle/>
          <a:p>
            <a:r>
              <a:rPr lang="en-US" sz="7200" dirty="0"/>
              <a:t>THERE IS NO "AWAY"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D788C4-CD48-414A-AD8F-FD53B5D1A7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Waking up to Consumption and waste </a:t>
            </a:r>
          </a:p>
        </p:txBody>
      </p:sp>
    </p:spTree>
    <p:extLst>
      <p:ext uri="{BB962C8B-B14F-4D97-AF65-F5344CB8AC3E}">
        <p14:creationId xmlns:p14="http://schemas.microsoft.com/office/powerpoint/2010/main" val="4189926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EF327A-AFD0-41BE-BC2B-0D0876ED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/>
          <a:lstStyle/>
          <a:p>
            <a:pPr algn="ctr"/>
            <a:r>
              <a:rPr lang="en-US" dirty="0"/>
              <a:t>Where is our garbage going?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B4F5CAF9-2317-45E4-A16E-683A63701A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4290069"/>
              </p:ext>
            </p:extLst>
          </p:nvPr>
        </p:nvGraphicFramePr>
        <p:xfrm>
          <a:off x="-669426" y="1775791"/>
          <a:ext cx="5758261" cy="4344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89458B1-D3AC-4F44-B11F-FE01A335A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0" y="3580747"/>
            <a:ext cx="1245568" cy="124556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DF52F4C-59CD-46CA-89F7-44D40B9AE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30" y="4527877"/>
            <a:ext cx="887409" cy="887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EB1573-3F85-4CEE-9553-61A50AD72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51" y="3267529"/>
            <a:ext cx="694980" cy="694980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xmlns="" id="{9A98D2EF-269F-49CA-8A1F-330DAAC4CE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0926307"/>
              </p:ext>
            </p:extLst>
          </p:nvPr>
        </p:nvGraphicFramePr>
        <p:xfrm>
          <a:off x="3790952" y="1775791"/>
          <a:ext cx="5758261" cy="4335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5658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77CD4-E9B6-4BA5-A838-2496E985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374" y="286605"/>
            <a:ext cx="6087386" cy="897910"/>
          </a:xfrm>
        </p:spPr>
        <p:txBody>
          <a:bodyPr/>
          <a:lstStyle/>
          <a:p>
            <a:r>
              <a:rPr lang="en-US" dirty="0"/>
              <a:t>Otter Tail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28F2F4-0CE3-4BD3-83C6-DCED960D9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6" y="1845734"/>
            <a:ext cx="6864627" cy="4369536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31,000 tons </a:t>
            </a:r>
            <a:r>
              <a:rPr lang="en-US" dirty="0"/>
              <a:t>MSW annually </a:t>
            </a:r>
            <a:r>
              <a:rPr lang="en-US" sz="1800" dirty="0"/>
              <a:t>(Municipal Solid Waste = garbage)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21,000 tons </a:t>
            </a:r>
            <a:r>
              <a:rPr lang="en-US" dirty="0"/>
              <a:t>goes to a Waste-to-Energy Facility in Perham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4,500 tons </a:t>
            </a:r>
            <a:r>
              <a:rPr lang="en-US" dirty="0"/>
              <a:t>recycling sorted and sold to end-markets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12-17% </a:t>
            </a:r>
            <a:r>
              <a:rPr lang="en-US" dirty="0"/>
              <a:t>Residential Recycling Rate (ESTIMATED!)</a:t>
            </a:r>
          </a:p>
          <a:p>
            <a:pPr lvl="2"/>
            <a:r>
              <a:rPr lang="en-US" sz="1600" dirty="0"/>
              <a:t>Does not include special waste programs such as scrap metal, electronics, hazardous items, etc. </a:t>
            </a:r>
          </a:p>
          <a:p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E88684E-4A46-4D9A-A953-C0F075F21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0" y="1642802"/>
            <a:ext cx="681942" cy="68194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4C7E405-C358-4630-AAF2-3E25E453A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6" y="2687491"/>
            <a:ext cx="1069464" cy="1069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261668-CD42-4877-B692-A3CA53616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0" y="4704522"/>
            <a:ext cx="735809" cy="7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2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F81B15-D71D-4AA7-A8CB-0EAA7E6E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trash is a resource…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C41E321-74C1-4DDE-93E7-086EDA644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430428"/>
            <a:ext cx="7892410" cy="57399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94FAE4-0AB5-4819-8D64-F71E2823669C}"/>
              </a:ext>
            </a:extLst>
          </p:cNvPr>
          <p:cNvSpPr/>
          <p:nvPr/>
        </p:nvSpPr>
        <p:spPr>
          <a:xfrm>
            <a:off x="3392557" y="848139"/>
            <a:ext cx="2941982" cy="357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59E433-435A-4B41-B2C3-5C444FBBE024}"/>
              </a:ext>
            </a:extLst>
          </p:cNvPr>
          <p:cNvSpPr txBox="1"/>
          <p:nvPr/>
        </p:nvSpPr>
        <p:spPr>
          <a:xfrm rot="20103413">
            <a:off x="881651" y="2921168"/>
            <a:ext cx="7426417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NATURAL RESOURCES!</a:t>
            </a:r>
          </a:p>
        </p:txBody>
      </p:sp>
    </p:spTree>
    <p:extLst>
      <p:ext uri="{BB962C8B-B14F-4D97-AF65-F5344CB8AC3E}">
        <p14:creationId xmlns:p14="http://schemas.microsoft.com/office/powerpoint/2010/main" val="16023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D9C0D-4460-4E6E-93F4-7FCE394F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86605"/>
            <a:ext cx="8494643" cy="919344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15 million barrels of oil </a:t>
            </a:r>
            <a:r>
              <a:rPr lang="en-US" sz="3200" dirty="0">
                <a:sym typeface="Wingdings" panose="05000000000000000000" pitchFamily="2" charset="2"/>
              </a:rPr>
              <a:t> plastic bottles each year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DB05F57-649E-461C-8225-91C868A1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1" y="1552093"/>
            <a:ext cx="8752517" cy="4119837"/>
          </a:xfrm>
        </p:spPr>
      </p:pic>
    </p:spTree>
    <p:extLst>
      <p:ext uri="{BB962C8B-B14F-4D97-AF65-F5344CB8AC3E}">
        <p14:creationId xmlns:p14="http://schemas.microsoft.com/office/powerpoint/2010/main" val="1239204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12E569-5215-4FE1-8367-442F8A1D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775" y="286604"/>
            <a:ext cx="7543800" cy="1450757"/>
          </a:xfrm>
        </p:spPr>
        <p:txBody>
          <a:bodyPr/>
          <a:lstStyle/>
          <a:p>
            <a:r>
              <a:rPr lang="en-US" dirty="0"/>
              <a:t>15 billion trees cut annually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EF8601E-2924-459C-97B3-85806575D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1" y="1849621"/>
            <a:ext cx="7293334" cy="4376001"/>
          </a:xfrm>
        </p:spPr>
      </p:pic>
    </p:spTree>
    <p:extLst>
      <p:ext uri="{BB962C8B-B14F-4D97-AF65-F5344CB8AC3E}">
        <p14:creationId xmlns:p14="http://schemas.microsoft.com/office/powerpoint/2010/main" val="1695259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92DD62-DD91-4E31-A3E9-5A8FEF2BC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86822"/>
          </a:xfrm>
        </p:spPr>
        <p:txBody>
          <a:bodyPr>
            <a:normAutofit/>
          </a:bodyPr>
          <a:lstStyle/>
          <a:p>
            <a:r>
              <a:rPr lang="en-US" sz="4400" dirty="0"/>
              <a:t>Mining bauxite ore for aluminum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A31B5CC-8F95-47D7-B31A-7882A3344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66" y="1073427"/>
            <a:ext cx="6738068" cy="5058045"/>
          </a:xfrm>
        </p:spPr>
      </p:pic>
    </p:spTree>
    <p:extLst>
      <p:ext uri="{BB962C8B-B14F-4D97-AF65-F5344CB8AC3E}">
        <p14:creationId xmlns:p14="http://schemas.microsoft.com/office/powerpoint/2010/main" val="3561903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0430C-C602-4495-9882-AA2D0C9E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534" y="-110961"/>
            <a:ext cx="7543800" cy="1450757"/>
          </a:xfrm>
        </p:spPr>
        <p:txBody>
          <a:bodyPr/>
          <a:lstStyle/>
          <a:p>
            <a:r>
              <a:rPr lang="en-US" dirty="0"/>
              <a:t>Sand Mining</a:t>
            </a:r>
          </a:p>
        </p:txBody>
      </p:sp>
      <p:pic>
        <p:nvPicPr>
          <p:cNvPr id="5" name="Content Placeholder 4" descr="A painting of a map&#10;&#10;Description automatically generated">
            <a:extLst>
              <a:ext uri="{FF2B5EF4-FFF2-40B4-BE49-F238E27FC236}">
                <a16:creationId xmlns:a16="http://schemas.microsoft.com/office/drawing/2014/main" xmlns="" id="{2FF0A10C-CA74-4B7E-B957-1DC32E02C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" y="1510748"/>
            <a:ext cx="8817809" cy="4636167"/>
          </a:xfrm>
        </p:spPr>
      </p:pic>
    </p:spTree>
    <p:extLst>
      <p:ext uri="{BB962C8B-B14F-4D97-AF65-F5344CB8AC3E}">
        <p14:creationId xmlns:p14="http://schemas.microsoft.com/office/powerpoint/2010/main" val="2796724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60F5E9-1A41-4CDB-A7AE-1A0D929E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6605"/>
            <a:ext cx="8547652" cy="1224144"/>
          </a:xfrm>
        </p:spPr>
        <p:txBody>
          <a:bodyPr/>
          <a:lstStyle/>
          <a:p>
            <a:pPr algn="ctr"/>
            <a:r>
              <a:rPr lang="en-US" dirty="0"/>
              <a:t>40% of food produced is wasted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4F71997-B2D8-4272-B4C4-022A47A44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9" y="1843400"/>
            <a:ext cx="5804452" cy="4353340"/>
          </a:xfrm>
        </p:spPr>
      </p:pic>
    </p:spTree>
    <p:extLst>
      <p:ext uri="{BB962C8B-B14F-4D97-AF65-F5344CB8AC3E}">
        <p14:creationId xmlns:p14="http://schemas.microsoft.com/office/powerpoint/2010/main" val="3438616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5F28BE-9533-413C-A04A-847D18494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2806C82-76E5-4CB5-8A2E-7E45140F2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4" y="355890"/>
            <a:ext cx="8361432" cy="347590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8A1E9B-BD91-494C-B9C1-CE65758EF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04" y="2093842"/>
            <a:ext cx="6589535" cy="39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86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09BC8-2834-4F8A-90B3-F0C5ADB7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-57952"/>
            <a:ext cx="7543800" cy="1065118"/>
          </a:xfrm>
        </p:spPr>
        <p:txBody>
          <a:bodyPr/>
          <a:lstStyle/>
          <a:p>
            <a:r>
              <a:rPr lang="en-US" dirty="0"/>
              <a:t>Rivers of trash…</a:t>
            </a:r>
          </a:p>
        </p:txBody>
      </p:sp>
      <p:pic>
        <p:nvPicPr>
          <p:cNvPr id="4" name="Picture Placeholder 6" descr="A picture containing ground, train, track, outdoor&#10;&#10;Description automatically generated">
            <a:extLst>
              <a:ext uri="{FF2B5EF4-FFF2-40B4-BE49-F238E27FC236}">
                <a16:creationId xmlns:a16="http://schemas.microsoft.com/office/drawing/2014/main" xmlns="" id="{45CA4B5F-E5BA-48C4-AEFB-F97C57EED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r="-196"/>
          <a:stretch/>
        </p:blipFill>
        <p:spPr>
          <a:xfrm>
            <a:off x="822960" y="1084206"/>
            <a:ext cx="7620018" cy="468958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84BEC0-7F3F-43A7-9175-93DF03FB6EE0}"/>
              </a:ext>
            </a:extLst>
          </p:cNvPr>
          <p:cNvSpPr/>
          <p:nvPr/>
        </p:nvSpPr>
        <p:spPr>
          <a:xfrm>
            <a:off x="1258955" y="5850834"/>
            <a:ext cx="9037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Citarum</a:t>
            </a:r>
            <a:r>
              <a:rPr lang="en-US" dirty="0"/>
              <a:t> River in Indonesia, used as a trash and sewage disposal system </a:t>
            </a:r>
          </a:p>
        </p:txBody>
      </p:sp>
    </p:spTree>
    <p:extLst>
      <p:ext uri="{BB962C8B-B14F-4D97-AF65-F5344CB8AC3E}">
        <p14:creationId xmlns:p14="http://schemas.microsoft.com/office/powerpoint/2010/main" val="748550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376F1-14DD-4616-ADED-463E5C62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We've always had waste…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A677E5E-C9B1-4D8E-A807-D3F46626B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53" y="1737361"/>
            <a:ext cx="5294922" cy="398178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58C55C74-1231-4A19-8243-A36F7D99A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1737361"/>
            <a:ext cx="4375244" cy="406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2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C90CD-4ADD-4E32-940B-3EB18FF5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286605"/>
            <a:ext cx="3417668" cy="425889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Islands are magnets for </a:t>
            </a:r>
            <a:r>
              <a:rPr lang="en-US" dirty="0" err="1"/>
              <a:t>for</a:t>
            </a:r>
            <a:r>
              <a:rPr lang="en-US" dirty="0"/>
              <a:t> plastic pollution</a:t>
            </a:r>
          </a:p>
        </p:txBody>
      </p:sp>
      <p:pic>
        <p:nvPicPr>
          <p:cNvPr id="4" name="Picture Placeholder 6" descr="A pile of dirt&#10;&#10;Description automatically generated">
            <a:extLst>
              <a:ext uri="{FF2B5EF4-FFF2-40B4-BE49-F238E27FC236}">
                <a16:creationId xmlns:a16="http://schemas.microsoft.com/office/drawing/2014/main" xmlns="" id="{E2A30E22-D76D-445F-82C1-7A04FFD65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r="23570"/>
          <a:stretch>
            <a:fillRect/>
          </a:stretch>
        </p:blipFill>
        <p:spPr>
          <a:xfrm>
            <a:off x="4053772" y="180957"/>
            <a:ext cx="4745672" cy="5987511"/>
          </a:xfrm>
        </p:spPr>
      </p:pic>
    </p:spTree>
    <p:extLst>
      <p:ext uri="{BB962C8B-B14F-4D97-AF65-F5344CB8AC3E}">
        <p14:creationId xmlns:p14="http://schemas.microsoft.com/office/powerpoint/2010/main" val="2992832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999E28-0DA2-4705-A3F8-FFE57D16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571F2B-8DF9-4903-9F7A-065BD217A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Content Placeholder 8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xmlns="" id="{91E48772-9FE7-411F-A037-C88EA6227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56" y="2791973"/>
            <a:ext cx="5535765" cy="3683413"/>
          </a:xfrm>
        </p:spPr>
      </p:pic>
    </p:spTree>
    <p:extLst>
      <p:ext uri="{BB962C8B-B14F-4D97-AF65-F5344CB8AC3E}">
        <p14:creationId xmlns:p14="http://schemas.microsoft.com/office/powerpoint/2010/main" val="177287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5C00F-7E7F-4371-8BA2-E516C178B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7580"/>
            <a:ext cx="8136834" cy="1450757"/>
          </a:xfrm>
        </p:spPr>
        <p:txBody>
          <a:bodyPr/>
          <a:lstStyle/>
          <a:p>
            <a:r>
              <a:rPr lang="en-US" dirty="0"/>
              <a:t>Annie Leonard: The Story of Stuff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FC7C5D9-906B-498F-AE18-E13764AAA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4" y="1724109"/>
            <a:ext cx="7550300" cy="4513213"/>
          </a:xfrm>
        </p:spPr>
      </p:pic>
    </p:spTree>
    <p:extLst>
      <p:ext uri="{BB962C8B-B14F-4D97-AF65-F5344CB8AC3E}">
        <p14:creationId xmlns:p14="http://schemas.microsoft.com/office/powerpoint/2010/main" val="393695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8C2B5F-1408-484C-A8DF-0772BFD4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B1442311-BA4C-409C-AB5F-75CF3EB05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88" y="186032"/>
            <a:ext cx="5906944" cy="56718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B4EE26-68E4-4019-9F29-A77FE849A895}"/>
              </a:ext>
            </a:extLst>
          </p:cNvPr>
          <p:cNvSpPr txBox="1"/>
          <p:nvPr/>
        </p:nvSpPr>
        <p:spPr>
          <a:xfrm>
            <a:off x="2347682" y="5958446"/>
            <a:ext cx="5200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Consumers Zombie Wake Up Call: </a:t>
            </a:r>
            <a:r>
              <a:rPr lang="en-US" sz="1200" dirty="0"/>
              <a:t>photograph by </a:t>
            </a:r>
            <a:r>
              <a:rPr lang="en-US" sz="1200" dirty="0" err="1"/>
              <a:t>Radoslav</a:t>
            </a:r>
            <a:r>
              <a:rPr lang="en-US" sz="1200" dirty="0"/>
              <a:t> </a:t>
            </a:r>
            <a:r>
              <a:rPr lang="en-US" sz="1200" dirty="0" err="1"/>
              <a:t>Nedelchev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7262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8E7C4-A3DA-40AE-980C-2B8ABABF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Manufactured Demand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9D7DF6E-1705-4917-9A3F-EB6151649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3" y="1841224"/>
            <a:ext cx="4762500" cy="24955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5DAC1E-CE75-4D1B-8B49-8EDCAAB27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821595"/>
            <a:ext cx="3966779" cy="222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3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40258-A963-4016-8F87-AF17C496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Manufactured Demand</a:t>
            </a:r>
          </a:p>
        </p:txBody>
      </p:sp>
      <p:pic>
        <p:nvPicPr>
          <p:cNvPr id="5" name="Content Placeholder 4" descr="A close up of items on a wooden table&#10;&#10;Description automatically generated">
            <a:extLst>
              <a:ext uri="{FF2B5EF4-FFF2-40B4-BE49-F238E27FC236}">
                <a16:creationId xmlns:a16="http://schemas.microsoft.com/office/drawing/2014/main" xmlns="" id="{1F97557F-F228-4063-8379-5AE32505F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27" y="1846263"/>
            <a:ext cx="7149596" cy="4022725"/>
          </a:xfrm>
        </p:spPr>
      </p:pic>
    </p:spTree>
    <p:extLst>
      <p:ext uri="{BB962C8B-B14F-4D97-AF65-F5344CB8AC3E}">
        <p14:creationId xmlns:p14="http://schemas.microsoft.com/office/powerpoint/2010/main" val="423725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3985C97-B084-4EB1-B1D4-38756F853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 b="6240"/>
          <a:stretch/>
        </p:blipFill>
        <p:spPr>
          <a:xfrm>
            <a:off x="542658" y="1450757"/>
            <a:ext cx="8058683" cy="457964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70549608-DEB9-4283-B30E-5486318ADBE5}"/>
              </a:ext>
            </a:extLst>
          </p:cNvPr>
          <p:cNvSpPr txBox="1">
            <a:spLocks/>
          </p:cNvSpPr>
          <p:nvPr/>
        </p:nvSpPr>
        <p:spPr>
          <a:xfrm>
            <a:off x="128587" y="0"/>
            <a:ext cx="8886825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We buy twice as many clothes and keep them half as long as we did 20 years ago.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88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5AC77-5617-490F-90DD-2B2D4AF3A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-84452"/>
            <a:ext cx="8799443" cy="145075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3.8 billion </a:t>
            </a:r>
            <a:r>
              <a:rPr lang="en-US" sz="3600" dirty="0" err="1"/>
              <a:t>lbs</a:t>
            </a:r>
            <a:r>
              <a:rPr lang="en-US" sz="3600" dirty="0"/>
              <a:t> of textile waste goes </a:t>
            </a:r>
            <a:br>
              <a:rPr lang="en-US" sz="3600" dirty="0"/>
            </a:br>
            <a:r>
              <a:rPr lang="en-US" sz="3600" dirty="0"/>
              <a:t>to landfills every year in the U.S.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E316E7CD-46FB-43D7-A210-4121AF25F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0" y="1564356"/>
            <a:ext cx="6970319" cy="4658872"/>
          </a:xfrm>
        </p:spPr>
      </p:pic>
    </p:spTree>
    <p:extLst>
      <p:ext uri="{BB962C8B-B14F-4D97-AF65-F5344CB8AC3E}">
        <p14:creationId xmlns:p14="http://schemas.microsoft.com/office/powerpoint/2010/main" val="835976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DFA4CC-3993-4D78-B003-580A87DC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8665415-01B1-479B-9380-DE12221AE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1" y="821635"/>
            <a:ext cx="8256118" cy="4637697"/>
          </a:xfrm>
        </p:spPr>
      </p:pic>
    </p:spTree>
    <p:extLst>
      <p:ext uri="{BB962C8B-B14F-4D97-AF65-F5344CB8AC3E}">
        <p14:creationId xmlns:p14="http://schemas.microsoft.com/office/powerpoint/2010/main" val="4064339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08F4A-92E6-437F-B9B3-BF0B0047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EDCAF03-E70A-4BAB-94F2-76B7286E5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05"/>
            <a:ext cx="4923889" cy="4022725"/>
          </a:xfrm>
        </p:spPr>
      </p:pic>
      <p:pic>
        <p:nvPicPr>
          <p:cNvPr id="1026" name="Picture 2" descr="Image result for decluttering your life">
            <a:extLst>
              <a:ext uri="{FF2B5EF4-FFF2-40B4-BE49-F238E27FC236}">
                <a16:creationId xmlns:a16="http://schemas.microsoft.com/office/drawing/2014/main" xmlns="" id="{7220A5CE-C8FF-4A10-BBB5-B3B4F4144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166828"/>
            <a:ext cx="59817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EE735F-AEF0-47FB-BD5B-EE20788A20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41"/>
          <a:stretch/>
        </p:blipFill>
        <p:spPr>
          <a:xfrm>
            <a:off x="230876" y="2170388"/>
            <a:ext cx="3415308" cy="4022725"/>
          </a:xfrm>
          <a:prstGeom prst="rect">
            <a:avLst/>
          </a:prstGeom>
        </p:spPr>
      </p:pic>
      <p:pic>
        <p:nvPicPr>
          <p:cNvPr id="1028" name="Picture 4" descr="Image result for decluttering your life">
            <a:extLst>
              <a:ext uri="{FF2B5EF4-FFF2-40B4-BE49-F238E27FC236}">
                <a16:creationId xmlns:a16="http://schemas.microsoft.com/office/drawing/2014/main" xmlns="" id="{2BAE41A0-ACBA-4C0E-BE5C-E8D332554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99"/>
          <a:stretch/>
        </p:blipFill>
        <p:spPr bwMode="auto">
          <a:xfrm>
            <a:off x="4146482" y="4294395"/>
            <a:ext cx="3698805" cy="25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F90E45-9519-4D85-9E9D-5B506FDC4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Industrial Revolution led to disposable goods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0F5D36B-2D9F-45BB-A29B-DC7B2CF22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1835179"/>
            <a:ext cx="7182678" cy="4309607"/>
          </a:xfrm>
        </p:spPr>
      </p:pic>
    </p:spTree>
    <p:extLst>
      <p:ext uri="{BB962C8B-B14F-4D97-AF65-F5344CB8AC3E}">
        <p14:creationId xmlns:p14="http://schemas.microsoft.com/office/powerpoint/2010/main" val="4276477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8A2D3-DB6F-4906-88D3-36502313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74" y="54749"/>
            <a:ext cx="8647619" cy="1450757"/>
          </a:xfrm>
        </p:spPr>
        <p:txBody>
          <a:bodyPr/>
          <a:lstStyle/>
          <a:p>
            <a:r>
              <a:rPr lang="en-US" dirty="0"/>
              <a:t>Bogged down by material wealth</a:t>
            </a:r>
          </a:p>
        </p:txBody>
      </p:sp>
      <p:pic>
        <p:nvPicPr>
          <p:cNvPr id="9" name="Content Placeholder 8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F24A8062-F761-4F04-A214-58E937DDA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/>
          <a:stretch/>
        </p:blipFill>
        <p:spPr>
          <a:xfrm>
            <a:off x="91028" y="1835082"/>
            <a:ext cx="4817956" cy="4022725"/>
          </a:xfrm>
        </p:spPr>
      </p:pic>
      <p:pic>
        <p:nvPicPr>
          <p:cNvPr id="11" name="Picture 10" descr="A picture containing person, indoor, woman&#10;&#10;Description automatically generated">
            <a:extLst>
              <a:ext uri="{FF2B5EF4-FFF2-40B4-BE49-F238E27FC236}">
                <a16:creationId xmlns:a16="http://schemas.microsoft.com/office/drawing/2014/main" xmlns="" id="{FF25E6B3-8FC1-412C-8D55-214AB4C90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7"/>
          <a:stretch/>
        </p:blipFill>
        <p:spPr>
          <a:xfrm>
            <a:off x="4604385" y="1835082"/>
            <a:ext cx="4448587" cy="4022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F19C87-F580-4DF4-98F7-784872004A43}"/>
              </a:ext>
            </a:extLst>
          </p:cNvPr>
          <p:cNvSpPr txBox="1"/>
          <p:nvPr/>
        </p:nvSpPr>
        <p:spPr>
          <a:xfrm>
            <a:off x="405353" y="5897563"/>
            <a:ext cx="8281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Famous tidying and organizational expert Marie Kondo</a:t>
            </a:r>
          </a:p>
        </p:txBody>
      </p:sp>
    </p:spTree>
    <p:extLst>
      <p:ext uri="{BB962C8B-B14F-4D97-AF65-F5344CB8AC3E}">
        <p14:creationId xmlns:p14="http://schemas.microsoft.com/office/powerpoint/2010/main" val="2841152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CB9F3-EF8F-4989-A298-55331326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D2A758-2F60-4413-A64B-507FF8ECE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9BDFF2-FAF2-4FF6-BF73-569B48BB0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82" y="3926510"/>
            <a:ext cx="5560303" cy="2931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94A98A-519E-4870-801B-8DD709E56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87" y="606782"/>
            <a:ext cx="3833667" cy="2760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1B7B78-EC8A-446C-8E02-E8DB29686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" y="215335"/>
            <a:ext cx="5327670" cy="36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16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278A3-45EC-42C2-81CC-B254323EB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5956680-1B0B-4212-9A05-E741163D7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69" y="286604"/>
            <a:ext cx="7147381" cy="5331947"/>
          </a:xfrm>
        </p:spPr>
      </p:pic>
    </p:spTree>
    <p:extLst>
      <p:ext uri="{BB962C8B-B14F-4D97-AF65-F5344CB8AC3E}">
        <p14:creationId xmlns:p14="http://schemas.microsoft.com/office/powerpoint/2010/main" val="180453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83C94-953B-4DA9-8A40-659CB2F2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49431"/>
          </a:xfrm>
        </p:spPr>
        <p:txBody>
          <a:bodyPr/>
          <a:lstStyle/>
          <a:p>
            <a:pPr algn="ctr"/>
            <a:r>
              <a:rPr lang="en-US" dirty="0"/>
              <a:t>Zero-Waste Trash Jar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9268CFE-7542-4EEC-87A7-E32AC6C2F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5" y="2120347"/>
            <a:ext cx="7225690" cy="3500645"/>
          </a:xfrm>
        </p:spPr>
      </p:pic>
    </p:spTree>
    <p:extLst>
      <p:ext uri="{BB962C8B-B14F-4D97-AF65-F5344CB8AC3E}">
        <p14:creationId xmlns:p14="http://schemas.microsoft.com/office/powerpoint/2010/main" val="4132814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A7A38-0AE3-4662-B8B5-C790E83C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A group of people in a store&#10;&#10;Description automatically generated">
            <a:extLst>
              <a:ext uri="{FF2B5EF4-FFF2-40B4-BE49-F238E27FC236}">
                <a16:creationId xmlns:a16="http://schemas.microsoft.com/office/drawing/2014/main" xmlns="" id="{A9C13AEA-F0CD-4FDC-82C6-BFD149BD1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1" y="543339"/>
            <a:ext cx="8563975" cy="528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0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DE3B04-8AC6-4B4E-A3D1-E229474AB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D5E9E59-FE73-40BF-89D1-9F35C0152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5" y="146626"/>
            <a:ext cx="7927210" cy="6000658"/>
          </a:xfrm>
        </p:spPr>
      </p:pic>
    </p:spTree>
    <p:extLst>
      <p:ext uri="{BB962C8B-B14F-4D97-AF65-F5344CB8AC3E}">
        <p14:creationId xmlns:p14="http://schemas.microsoft.com/office/powerpoint/2010/main" val="2673543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86DA0B-6A1F-4979-8720-A8B484CA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205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83D8E28-5D4A-4F16-9CDD-E4E9C9B01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1" y="649357"/>
            <a:ext cx="8578033" cy="5209206"/>
          </a:xfrm>
        </p:spPr>
      </p:pic>
    </p:spTree>
    <p:extLst>
      <p:ext uri="{BB962C8B-B14F-4D97-AF65-F5344CB8AC3E}">
        <p14:creationId xmlns:p14="http://schemas.microsoft.com/office/powerpoint/2010/main" val="19719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21EA52-3F65-4D61-B501-1358D1559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Thrift store uptick</a:t>
            </a:r>
          </a:p>
        </p:txBody>
      </p:sp>
      <p:pic>
        <p:nvPicPr>
          <p:cNvPr id="5" name="Content Placeholder 4" descr="A picture containing indoor, person, man&#10;&#10;Description automatically generated">
            <a:extLst>
              <a:ext uri="{FF2B5EF4-FFF2-40B4-BE49-F238E27FC236}">
                <a16:creationId xmlns:a16="http://schemas.microsoft.com/office/drawing/2014/main" xmlns="" id="{8D5B00F4-4654-4B82-A3E6-534223332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86604"/>
            <a:ext cx="7678944" cy="5759209"/>
          </a:xfrm>
        </p:spPr>
      </p:pic>
    </p:spTree>
    <p:extLst>
      <p:ext uri="{BB962C8B-B14F-4D97-AF65-F5344CB8AC3E}">
        <p14:creationId xmlns:p14="http://schemas.microsoft.com/office/powerpoint/2010/main" val="4282559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C92A62-2347-4F94-9508-F35949991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Satish Kumar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DA303B3-7EF7-4F9A-AB02-F5785FF63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53" y="286604"/>
            <a:ext cx="3657600" cy="564880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8F3FFA-6FD2-41D6-9F70-25721B69244B}"/>
              </a:ext>
            </a:extLst>
          </p:cNvPr>
          <p:cNvSpPr/>
          <p:nvPr/>
        </p:nvSpPr>
        <p:spPr>
          <a:xfrm>
            <a:off x="822960" y="2521059"/>
            <a:ext cx="39491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45454"/>
                </a:solidFill>
                <a:latin typeface="Source Sans Pro" panose="020B0604020202020204" pitchFamily="34" charset="0"/>
              </a:rPr>
              <a:t>"Our lack of simplicity causes climate change, loss of biodiversity and pollutes our oceans."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167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69D0D-48A9-4F82-9D42-AA124AE3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9CFAC-BF8D-4907-ADDA-BDFA9AF79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3"/>
            <a:ext cx="7684937" cy="434303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Recycle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Invest in Reusable Items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Put the pressure on companies you buy from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Advocate for local ordinances that would reduce waste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Speak up!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Give experiences, not more stuff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Better, not more. Invest in items you will value and keep for longer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Cheap is not actually cheap, someone somewhere is paying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Don’t let advertising get the better of you</a:t>
            </a:r>
          </a:p>
        </p:txBody>
      </p:sp>
    </p:spTree>
    <p:extLst>
      <p:ext uri="{BB962C8B-B14F-4D97-AF65-F5344CB8AC3E}">
        <p14:creationId xmlns:p14="http://schemas.microsoft.com/office/powerpoint/2010/main" val="223079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38A75-605A-4A52-A6A2-5971A6EA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1A2ADAD-987D-4D46-A467-2F5F92235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9" y="980660"/>
            <a:ext cx="8812781" cy="4460599"/>
          </a:xfrm>
        </p:spPr>
      </p:pic>
    </p:spTree>
    <p:extLst>
      <p:ext uri="{BB962C8B-B14F-4D97-AF65-F5344CB8AC3E}">
        <p14:creationId xmlns:p14="http://schemas.microsoft.com/office/powerpoint/2010/main" val="1036204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C81AFCA7-F290-42F5-BDF8-FC1D25B61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97496"/>
            <a:ext cx="7543801" cy="437159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“The most remarkable feature of this historical moment on Earth is not that we are on the way to destroying the world — we've actually been on the way for quite a while. It is that we are beginning to wake up, as from a millennia-long sleep, to a whole new relationship to our world, to ourselves and each other.”</a:t>
            </a:r>
          </a:p>
          <a:p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			- Joanna Macy</a:t>
            </a:r>
          </a:p>
        </p:txBody>
      </p:sp>
    </p:spTree>
    <p:extLst>
      <p:ext uri="{BB962C8B-B14F-4D97-AF65-F5344CB8AC3E}">
        <p14:creationId xmlns:p14="http://schemas.microsoft.com/office/powerpoint/2010/main" val="218611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93FD2-3D80-44EC-98C0-E1672408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970" y="-44566"/>
            <a:ext cx="8669462" cy="894581"/>
          </a:xfrm>
        </p:spPr>
        <p:txBody>
          <a:bodyPr>
            <a:noAutofit/>
          </a:bodyPr>
          <a:lstStyle/>
          <a:p>
            <a:r>
              <a:rPr lang="en-US" sz="3600" dirty="0"/>
              <a:t>Our awareness ends at the curb.</a:t>
            </a:r>
          </a:p>
        </p:txBody>
      </p:sp>
      <p:pic>
        <p:nvPicPr>
          <p:cNvPr id="5" name="Content Placeholder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35DF5B73-990A-418A-AC28-6FD6B969B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6"/>
          <a:stretch/>
        </p:blipFill>
        <p:spPr>
          <a:xfrm>
            <a:off x="237269" y="1142572"/>
            <a:ext cx="4184650" cy="568719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23516-B67B-4271-A684-F2FF04047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3"/>
          <a:stretch/>
        </p:blipFill>
        <p:spPr>
          <a:xfrm>
            <a:off x="4317493" y="1478542"/>
            <a:ext cx="4589238" cy="43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85F83-98E8-40DF-96EE-33DFD86A1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essy office&#10;&#10;Description automatically generated">
            <a:extLst>
              <a:ext uri="{FF2B5EF4-FFF2-40B4-BE49-F238E27FC236}">
                <a16:creationId xmlns:a16="http://schemas.microsoft.com/office/drawing/2014/main" xmlns="" id="{5389B42E-3FEF-4EAE-9422-A94F8E2A4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20" y="438150"/>
            <a:ext cx="6805959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7B4B94-F3C1-41E3-9EE8-ACCF2E21E3E3}"/>
              </a:ext>
            </a:extLst>
          </p:cNvPr>
          <p:cNvSpPr txBox="1"/>
          <p:nvPr/>
        </p:nvSpPr>
        <p:spPr>
          <a:xfrm>
            <a:off x="1162050" y="5267325"/>
            <a:ext cx="6905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"Do I use this? Not right now, but I saved it for a specific use…."</a:t>
            </a:r>
          </a:p>
          <a:p>
            <a:r>
              <a:rPr lang="en-US" i="1" dirty="0"/>
              <a:t>  - Self-acknowledged hoarder and blogger Melinda </a:t>
            </a:r>
            <a:r>
              <a:rPr lang="en-US" i="1" dirty="0" err="1"/>
              <a:t>LeFevers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32062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12512-469F-493B-BF6E-7324272D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148" y="-601291"/>
            <a:ext cx="8855765" cy="1523925"/>
          </a:xfrm>
        </p:spPr>
        <p:txBody>
          <a:bodyPr/>
          <a:lstStyle/>
          <a:p>
            <a:r>
              <a:rPr lang="en-US" dirty="0"/>
              <a:t>35 ton pile of trash: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DEAC080-46D5-439F-B11C-1A77D9C9E6F9}"/>
              </a:ext>
            </a:extLst>
          </p:cNvPr>
          <p:cNvSpPr txBox="1">
            <a:spLocks/>
          </p:cNvSpPr>
          <p:nvPr/>
        </p:nvSpPr>
        <p:spPr>
          <a:xfrm>
            <a:off x="172277" y="4771138"/>
            <a:ext cx="8759689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Amount of trash produced in the average lifetime: 102 tons</a:t>
            </a:r>
          </a:p>
        </p:txBody>
      </p:sp>
      <p:pic>
        <p:nvPicPr>
          <p:cNvPr id="8" name="Content Placeholder 7" descr="A person riding on top of a building&#10;&#10;Description automatically generated">
            <a:extLst>
              <a:ext uri="{FF2B5EF4-FFF2-40B4-BE49-F238E27FC236}">
                <a16:creationId xmlns:a16="http://schemas.microsoft.com/office/drawing/2014/main" xmlns="" id="{5938AB9E-76C2-4ACB-877F-3FD3C7943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25" y="922634"/>
            <a:ext cx="6075991" cy="4022725"/>
          </a:xfrm>
        </p:spPr>
      </p:pic>
    </p:spTree>
    <p:extLst>
      <p:ext uri="{BB962C8B-B14F-4D97-AF65-F5344CB8AC3E}">
        <p14:creationId xmlns:p14="http://schemas.microsoft.com/office/powerpoint/2010/main" val="3266868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D9637-4399-4077-B55C-1F6F6B1A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How much trash?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2E4640-F7E5-4487-848C-A417BC35F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425148"/>
            <a:ext cx="7543801" cy="344394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Globally: </a:t>
            </a:r>
            <a:r>
              <a:rPr lang="en-US" sz="4000" dirty="0"/>
              <a:t>2 billion tons/year</a:t>
            </a:r>
          </a:p>
          <a:p>
            <a:pPr algn="ctr"/>
            <a:r>
              <a:rPr lang="en-US" sz="4000" b="1" dirty="0"/>
              <a:t>Nationally: </a:t>
            </a:r>
            <a:r>
              <a:rPr lang="en-US" sz="4000" dirty="0"/>
              <a:t>390 million tons/year</a:t>
            </a:r>
          </a:p>
          <a:p>
            <a:pPr algn="ctr"/>
            <a:r>
              <a:rPr lang="en-US" sz="4000" b="1" dirty="0"/>
              <a:t>Average person: </a:t>
            </a:r>
            <a:r>
              <a:rPr lang="en-US" sz="4000" dirty="0"/>
              <a:t>102 tons/year</a:t>
            </a:r>
          </a:p>
          <a:p>
            <a:pPr algn="ctr"/>
            <a:r>
              <a:rPr lang="en-US" sz="4000" dirty="0"/>
              <a:t>- </a:t>
            </a:r>
            <a:r>
              <a:rPr lang="en-US" sz="2400" dirty="0" err="1"/>
              <a:t>BioCycle</a:t>
            </a:r>
            <a:r>
              <a:rPr lang="en-US" sz="2400" dirty="0"/>
              <a:t> State of Garbage in America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31986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F6E49-1ACF-4159-8EDE-F7F1DA76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xmlns="" id="{8B3E8444-81D8-4B4C-9986-15F108F00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" y="787618"/>
            <a:ext cx="8872801" cy="46092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D4230A-A7D9-4478-B8CA-F76F3B57D980}"/>
              </a:ext>
            </a:extLst>
          </p:cNvPr>
          <p:cNvSpPr txBox="1"/>
          <p:nvPr/>
        </p:nvSpPr>
        <p:spPr>
          <a:xfrm>
            <a:off x="527050" y="559467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Puente Hills in Los Angeles County: 700 acres, rising 500 feet above surrounding areas</a:t>
            </a:r>
          </a:p>
        </p:txBody>
      </p:sp>
    </p:spTree>
    <p:extLst>
      <p:ext uri="{BB962C8B-B14F-4D97-AF65-F5344CB8AC3E}">
        <p14:creationId xmlns:p14="http://schemas.microsoft.com/office/powerpoint/2010/main" val="31153258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1953</TotalTime>
  <Words>472</Words>
  <Application>Microsoft Office PowerPoint</Application>
  <PresentationFormat>On-screen Show (4:3)</PresentationFormat>
  <Paragraphs>62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Adobe Devanagari</vt:lpstr>
      <vt:lpstr>Calibri</vt:lpstr>
      <vt:lpstr>Calibri Light</vt:lpstr>
      <vt:lpstr>Source Sans Pro</vt:lpstr>
      <vt:lpstr>Wingdings</vt:lpstr>
      <vt:lpstr>Retrospect</vt:lpstr>
      <vt:lpstr>THERE IS NO "AWAY"</vt:lpstr>
      <vt:lpstr>   We've always had waste…</vt:lpstr>
      <vt:lpstr>The Industrial Revolution led to disposable goods</vt:lpstr>
      <vt:lpstr>PowerPoint Presentation</vt:lpstr>
      <vt:lpstr>Our awareness ends at the curb.</vt:lpstr>
      <vt:lpstr>PowerPoint Presentation</vt:lpstr>
      <vt:lpstr>35 ton pile of trash:</vt:lpstr>
      <vt:lpstr>How much trash?</vt:lpstr>
      <vt:lpstr>PowerPoint Presentation</vt:lpstr>
      <vt:lpstr>Where is our garbage going?</vt:lpstr>
      <vt:lpstr>Otter Tail County</vt:lpstr>
      <vt:lpstr>Your trash is a resource…</vt:lpstr>
      <vt:lpstr>15 million barrels of oil  plastic bottles each year</vt:lpstr>
      <vt:lpstr>15 billion trees cut annually</vt:lpstr>
      <vt:lpstr>Mining bauxite ore for aluminum</vt:lpstr>
      <vt:lpstr>Sand Mining</vt:lpstr>
      <vt:lpstr>40% of food produced is wasted</vt:lpstr>
      <vt:lpstr>PowerPoint Presentation</vt:lpstr>
      <vt:lpstr>Rivers of trash…</vt:lpstr>
      <vt:lpstr>Islands are magnets for for plastic pollution</vt:lpstr>
      <vt:lpstr>PowerPoint Presentation</vt:lpstr>
      <vt:lpstr>Annie Leonard: The Story of Stuff</vt:lpstr>
      <vt:lpstr>PowerPoint Presentation</vt:lpstr>
      <vt:lpstr>Manufactured Demand</vt:lpstr>
      <vt:lpstr>Manufactured Demand</vt:lpstr>
      <vt:lpstr>PowerPoint Presentation</vt:lpstr>
      <vt:lpstr>3.8 billion lbs of textile waste goes  to landfills every year in the U.S. </vt:lpstr>
      <vt:lpstr>PowerPoint Presentation</vt:lpstr>
      <vt:lpstr>PowerPoint Presentation</vt:lpstr>
      <vt:lpstr>Bogged down by material wealth</vt:lpstr>
      <vt:lpstr>PowerPoint Presentation</vt:lpstr>
      <vt:lpstr>PowerPoint Presentation</vt:lpstr>
      <vt:lpstr>Zero-Waste Trash Jar</vt:lpstr>
      <vt:lpstr>PowerPoint Presentation</vt:lpstr>
      <vt:lpstr>PowerPoint Presentation</vt:lpstr>
      <vt:lpstr>PowerPoint Presentation</vt:lpstr>
      <vt:lpstr>Thrift store uptick</vt:lpstr>
      <vt:lpstr>Satish Kumar</vt:lpstr>
      <vt:lpstr>What can you do?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IS NO "AWAY"</dc:title>
  <dc:creator>Cedar Walters</dc:creator>
  <cp:lastModifiedBy>Ellen Eastby</cp:lastModifiedBy>
  <cp:revision>47</cp:revision>
  <dcterms:created xsi:type="dcterms:W3CDTF">2019-06-03T14:45:25Z</dcterms:created>
  <dcterms:modified xsi:type="dcterms:W3CDTF">2019-06-26T02:01:13Z</dcterms:modified>
</cp:coreProperties>
</file>